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6" r:id="rId4"/>
    <p:sldId id="257" r:id="rId5"/>
    <p:sldId id="258" r:id="rId6"/>
    <p:sldId id="259" r:id="rId7"/>
    <p:sldId id="260" r:id="rId8"/>
    <p:sldId id="267" r:id="rId9"/>
    <p:sldId id="261" r:id="rId10"/>
    <p:sldId id="263" r:id="rId11"/>
    <p:sldId id="268" r:id="rId12"/>
    <p:sldId id="264" r:id="rId1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>
        <p:scale>
          <a:sx n="90" d="100"/>
          <a:sy n="90" d="100"/>
        </p:scale>
        <p:origin x="14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01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5553" r="5553"/>
          <a:stretch/>
        </p:blipFill>
        <p:spPr>
          <a:xfrm>
            <a:off x="6311893" y="-866537"/>
            <a:ext cx="7632707" cy="85910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3"/>
          <p:cNvSpPr txBox="1"/>
          <p:nvPr/>
        </p:nvSpPr>
        <p:spPr>
          <a:xfrm>
            <a:off x="518055" y="555360"/>
            <a:ext cx="5362054" cy="518302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>
              <a:lnSpc>
                <a:spcPts val="4394"/>
              </a:lnSpc>
            </a:pPr>
            <a:r>
              <a:rPr lang="en-US" sz="3600" b="1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Отношение человека к природе: </a:t>
            </a:r>
            <a:r>
              <a:rPr lang="en-US" sz="3600" b="1" dirty="0" err="1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основные</a:t>
            </a:r>
            <a:r>
              <a:rPr lang="en-US" sz="3600" b="1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600" b="1" dirty="0" err="1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модели</a:t>
            </a:r>
            <a:br>
              <a:rPr lang="ru-RU" sz="3600" b="1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</a:br>
            <a:br>
              <a:rPr lang="ru-RU" sz="3600" b="1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</a:br>
            <a:r>
              <a:rPr lang="ru-BY" sz="3600" b="1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Глобальные проблемы в системе «человек-общество-природа»</a:t>
            </a:r>
            <a:endParaRPr lang="ru-BY" sz="3600" kern="1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4394"/>
              </a:lnSpc>
              <a:buNone/>
            </a:pPr>
            <a:endParaRPr lang="en-US" sz="453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28583" b="28583"/>
          <a:stretch/>
        </p:blipFill>
        <p:spPr>
          <a:xfrm>
            <a:off x="612648" y="2377440"/>
            <a:ext cx="5312664" cy="22768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t="28583" b="28583"/>
          <a:stretch/>
        </p:blipFill>
        <p:spPr>
          <a:xfrm>
            <a:off x="6318504" y="2377440"/>
            <a:ext cx="5312664" cy="2276856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612648" y="874920"/>
            <a:ext cx="5289266" cy="1031735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7"/>
              </a:lnSpc>
              <a:buNone/>
            </a:pPr>
            <a:r>
              <a:rPr lang="en-US" sz="1373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Экология отражает моральные принципы и нормы поведения людей при взаимодействии с окружающей средой, осознает ответственность каждого индивида перед будущими поколениями за состояние планеты Земля, и предполагает развитие эко-сознательности у общества.</a:t>
            </a:r>
            <a:endParaRPr lang="en-US" sz="1373" dirty="0"/>
          </a:p>
        </p:txBody>
      </p:sp>
      <p:sp>
        <p:nvSpPr>
          <p:cNvPr id="6" name="Text 2"/>
          <p:cNvSpPr txBox="1"/>
          <p:nvPr/>
        </p:nvSpPr>
        <p:spPr>
          <a:xfrm>
            <a:off x="612648" y="312610"/>
            <a:ext cx="7679140" cy="48885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296"/>
              </a:lnSpc>
              <a:buNone/>
            </a:pPr>
            <a:r>
              <a:rPr lang="ru-BY" sz="2400" b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</a:t>
            </a:r>
            <a:r>
              <a:rPr lang="ru-BY" sz="2400" b="1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кологизм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21C0-9376-30A6-A8BD-2EE6F6EBE3DB}"/>
              </a:ext>
            </a:extLst>
          </p:cNvPr>
          <p:cNvSpPr txBox="1"/>
          <p:nvPr/>
        </p:nvSpPr>
        <p:spPr>
          <a:xfrm>
            <a:off x="4000499" y="5329238"/>
            <a:ext cx="625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sz="2800" b="1" i="1" dirty="0">
                <a:latin typeface="Georgia" panose="02040502050405020303" pitchFamily="18" charset="0"/>
              </a:rPr>
              <a:t>Берегите природу!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93CAB-6D44-7914-CC8D-5E2AAF86BCDD}"/>
              </a:ext>
            </a:extLst>
          </p:cNvPr>
          <p:cNvSpPr txBox="1"/>
          <p:nvPr/>
        </p:nvSpPr>
        <p:spPr>
          <a:xfrm>
            <a:off x="550069" y="286821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b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BY" sz="1800" b="1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озможное будущее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8E4326-E69A-3FAD-379B-D298D2B7A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9" y="889000"/>
            <a:ext cx="3822700" cy="25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7A96D9-BA2E-1336-3F78-BF3C3F504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1" y="3817938"/>
            <a:ext cx="4533901" cy="25490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FD3092-B429-C089-DC6F-20996A9E1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264" y="888999"/>
            <a:ext cx="4722530" cy="26564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CC15DB-1FB8-1F59-1807-3C2812A1E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238" y="3817938"/>
            <a:ext cx="4533901" cy="2550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4850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09482B7B-FDFE-38CC-9B05-3B9E89A2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" r="217"/>
          <a:stretch/>
        </p:blipFill>
        <p:spPr>
          <a:xfrm>
            <a:off x="5786211" y="1792705"/>
            <a:ext cx="658368" cy="667512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74E98012-4D4C-90BA-97F2-11B97A7106E8}"/>
              </a:ext>
            </a:extLst>
          </p:cNvPr>
          <p:cNvSpPr txBox="1"/>
          <p:nvPr/>
        </p:nvSpPr>
        <p:spPr>
          <a:xfrm>
            <a:off x="4507992" y="2506508"/>
            <a:ext cx="3214806" cy="92249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 algn="ctr">
              <a:lnSpc>
                <a:spcPts val="3672"/>
              </a:lnSpc>
              <a:buNone/>
            </a:pPr>
            <a:r>
              <a:rPr lang="en-US" sz="4080" b="1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Спасибо за внимание</a:t>
            </a:r>
            <a:endParaRPr lang="en-US" sz="40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9091C-EE62-51C2-FDFB-2075495C5B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68552"/>
            <a:ext cx="12192000" cy="8820150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526F694B-48BC-03FD-FCE5-0895828503EF}"/>
              </a:ext>
            </a:extLst>
          </p:cNvPr>
          <p:cNvSpPr txBox="1"/>
          <p:nvPr/>
        </p:nvSpPr>
        <p:spPr>
          <a:xfrm>
            <a:off x="612648" y="612648"/>
            <a:ext cx="7679140" cy="51552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296"/>
              </a:lnSpc>
              <a:buNone/>
            </a:pPr>
            <a:r>
              <a:rPr lang="ru-RU" sz="2800" b="1" kern="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Helvetica Neue" panose="02000503000000020004" pitchFamily="2" charset="0"/>
              </a:rPr>
              <a:t>Отношение человека к природе</a:t>
            </a:r>
            <a:r>
              <a:rPr lang="ru-BY" sz="2800" dirty="0">
                <a:effectLst/>
              </a:rPr>
              <a:t> 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7AC3F-6BF1-B8CB-A704-A1904702C9A2}"/>
              </a:ext>
            </a:extLst>
          </p:cNvPr>
          <p:cNvSpPr txBox="1"/>
          <p:nvPr/>
        </p:nvSpPr>
        <p:spPr>
          <a:xfrm>
            <a:off x="612648" y="1618828"/>
            <a:ext cx="80404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sz="2400" b="1" kern="1800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Три</a:t>
            </a:r>
            <a:r>
              <a:rPr lang="ru-BY" sz="2400" b="1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основных версий:</a:t>
            </a:r>
          </a:p>
          <a:p>
            <a:endParaRPr lang="ru-BY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BY" sz="18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Приоритет природы над человеком</a:t>
            </a:r>
          </a:p>
          <a:p>
            <a:pPr marL="342900" lvl="0" indent="-342900">
              <a:buFont typeface="+mj-lt"/>
              <a:buAutoNum type="arabicPeriod"/>
            </a:pPr>
            <a:endParaRPr lang="ru-BY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BY" sz="18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Власть человека как создателя искусственного мира над естественной природой</a:t>
            </a:r>
          </a:p>
          <a:p>
            <a:pPr marL="342900" lvl="0" indent="-342900">
              <a:buFont typeface="+mj-lt"/>
              <a:buAutoNum type="arabicPeriod"/>
            </a:pPr>
            <a:endParaRPr lang="ru-BY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BY" sz="18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Коммуникация как интерсубъективного взаимодействия</a:t>
            </a:r>
            <a:endParaRPr lang="ru-BY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47939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58F273-915A-5079-3B65-6279E7B852F9}"/>
              </a:ext>
            </a:extLst>
          </p:cNvPr>
          <p:cNvSpPr txBox="1"/>
          <p:nvPr/>
        </p:nvSpPr>
        <p:spPr>
          <a:xfrm>
            <a:off x="620110" y="325820"/>
            <a:ext cx="6547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BY" sz="2400" b="1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Приоритет природы над человеком </a:t>
            </a:r>
            <a:r>
              <a:rPr lang="ru-BY" sz="18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(преобладающий принцип мифологической модели).</a:t>
            </a:r>
            <a:endParaRPr lang="ru-BY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0E396989-AAAB-AED5-6B54-E809E062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052" b="19052"/>
          <a:stretch/>
        </p:blipFill>
        <p:spPr>
          <a:xfrm>
            <a:off x="518054" y="2674582"/>
            <a:ext cx="5777643" cy="3578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A058E-306A-44E5-2F8B-2EC34FC6FDCB}"/>
              </a:ext>
            </a:extLst>
          </p:cNvPr>
          <p:cNvSpPr txBox="1"/>
          <p:nvPr/>
        </p:nvSpPr>
        <p:spPr>
          <a:xfrm>
            <a:off x="3048000" y="13624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kern="1800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П</a:t>
            </a:r>
            <a:r>
              <a:rPr lang="ru-BY" sz="18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рирода как высшая сила или божественная сущность, которая превосходит человека</a:t>
            </a:r>
            <a:r>
              <a:rPr lang="ru-BY" dirty="0">
                <a:effectLst/>
                <a:latin typeface="Georgia" panose="02040502050405020303" pitchFamily="18" charset="0"/>
              </a:rPr>
              <a:t> </a:t>
            </a:r>
            <a:endParaRPr lang="ru-BY" dirty="0">
              <a:latin typeface="Georgia" panose="02040502050405020303" pitchFamily="18" charset="0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83F51B1D-E726-4A41-7E9F-A3F4C68FDB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74" b="25574"/>
          <a:stretch/>
        </p:blipFill>
        <p:spPr>
          <a:xfrm>
            <a:off x="6653048" y="2132774"/>
            <a:ext cx="5011846" cy="24497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6950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 t="19052" b="19052"/>
          <a:stretch/>
        </p:blipFill>
        <p:spPr>
          <a:xfrm>
            <a:off x="5660037" y="1872422"/>
            <a:ext cx="4211410" cy="2608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rcRect t="19052" b="19052"/>
          <a:stretch/>
        </p:blipFill>
        <p:spPr>
          <a:xfrm>
            <a:off x="612647" y="1870841"/>
            <a:ext cx="4213962" cy="260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1"/>
          <p:cNvSpPr txBox="1"/>
          <p:nvPr/>
        </p:nvSpPr>
        <p:spPr>
          <a:xfrm>
            <a:off x="612648" y="5287022"/>
            <a:ext cx="3396776" cy="619041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6"/>
              </a:lnSpc>
              <a:buNone/>
            </a:pPr>
            <a:r>
              <a:rPr lang="en-US" sz="1380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— использование человеком всех доступных ему ресурсов природы с целью удовлетворения своих потребностей.</a:t>
            </a:r>
            <a:endParaRPr lang="en-US" sz="1380" dirty="0"/>
          </a:p>
        </p:txBody>
      </p:sp>
      <p:sp>
        <p:nvSpPr>
          <p:cNvPr id="7" name="Text 2"/>
          <p:cNvSpPr txBox="1"/>
          <p:nvPr/>
        </p:nvSpPr>
        <p:spPr>
          <a:xfrm>
            <a:off x="5660036" y="5233974"/>
            <a:ext cx="3396776" cy="825388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719"/>
              </a:lnSpc>
              <a:buNone/>
            </a:pPr>
            <a:r>
              <a:rPr lang="en-US" sz="1433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– убеждение в том, что человек способен самостоятельно решать все проблемы, связанные с использованием природных ресурсов.</a:t>
            </a:r>
            <a:endParaRPr lang="en-US" sz="1433" dirty="0"/>
          </a:p>
        </p:txBody>
      </p:sp>
      <p:sp>
        <p:nvSpPr>
          <p:cNvPr id="8" name="Text 3"/>
          <p:cNvSpPr txBox="1"/>
          <p:nvPr/>
        </p:nvSpPr>
        <p:spPr>
          <a:xfrm>
            <a:off x="612648" y="612648"/>
            <a:ext cx="7679140" cy="51552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296"/>
              </a:lnSpc>
              <a:buNone/>
            </a:pPr>
            <a:endParaRPr lang="en-US" sz="2800" dirty="0"/>
          </a:p>
        </p:txBody>
      </p:sp>
      <p:sp>
        <p:nvSpPr>
          <p:cNvPr id="9" name="Text 4"/>
          <p:cNvSpPr txBox="1"/>
          <p:nvPr/>
        </p:nvSpPr>
        <p:spPr>
          <a:xfrm>
            <a:off x="612648" y="4581144"/>
            <a:ext cx="3396776" cy="605294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67"/>
              </a:lnSpc>
              <a:buNone/>
            </a:pPr>
            <a:r>
              <a:rPr lang="en-US" b="1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Эксплуатация природных ресурсов</a:t>
            </a:r>
            <a:endParaRPr lang="en-US" dirty="0"/>
          </a:p>
        </p:txBody>
      </p:sp>
      <p:sp>
        <p:nvSpPr>
          <p:cNvPr id="10" name="Text 5"/>
          <p:cNvSpPr txBox="1"/>
          <p:nvPr/>
        </p:nvSpPr>
        <p:spPr>
          <a:xfrm>
            <a:off x="5660036" y="4554620"/>
            <a:ext cx="3862335" cy="605294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67"/>
              </a:lnSpc>
              <a:buNone/>
            </a:pPr>
            <a:r>
              <a:rPr lang="en-US" sz="1686" b="1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Самостоятельность человеческой деятельности</a:t>
            </a:r>
            <a:endParaRPr lang="en-US" sz="168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A4A30-53B4-18BD-78EB-1EBA9D8BA39C}"/>
              </a:ext>
            </a:extLst>
          </p:cNvPr>
          <p:cNvSpPr txBox="1"/>
          <p:nvPr/>
        </p:nvSpPr>
        <p:spPr>
          <a:xfrm>
            <a:off x="612647" y="204844"/>
            <a:ext cx="8079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sz="2400" b="1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Власть человека как создателя искусственного мира над естественной природой </a:t>
            </a:r>
          </a:p>
          <a:p>
            <a:r>
              <a:rPr lang="ru-BY" sz="18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(определяющий смысл научно-технологической модели)</a:t>
            </a:r>
            <a:r>
              <a:rPr lang="ru-BY" dirty="0">
                <a:effectLst/>
              </a:rPr>
              <a:t> </a:t>
            </a:r>
            <a:endParaRPr lang="ru-BY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2157" r="12157"/>
          <a:stretch/>
        </p:blipFill>
        <p:spPr>
          <a:xfrm>
            <a:off x="7351776" y="612648"/>
            <a:ext cx="4288536" cy="5669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 0"/>
          <p:cNvSpPr txBox="1"/>
          <p:nvPr/>
        </p:nvSpPr>
        <p:spPr>
          <a:xfrm>
            <a:off x="612648" y="4617720"/>
            <a:ext cx="5968621" cy="29751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7"/>
              </a:lnSpc>
              <a:buNone/>
            </a:pPr>
            <a:endParaRPr lang="en-US" sz="1373" dirty="0"/>
          </a:p>
        </p:txBody>
      </p:sp>
      <p:sp>
        <p:nvSpPr>
          <p:cNvPr id="4" name="Text 1"/>
          <p:cNvSpPr txBox="1"/>
          <p:nvPr/>
        </p:nvSpPr>
        <p:spPr>
          <a:xfrm>
            <a:off x="551688" y="345079"/>
            <a:ext cx="5374185" cy="48885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296"/>
              </a:lnSpc>
              <a:buNone/>
            </a:pPr>
            <a:r>
              <a:rPr lang="ru-BY" sz="2400" b="1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Диалогическая модель</a:t>
            </a:r>
            <a:r>
              <a:rPr lang="ru-BY" sz="24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400" dirty="0"/>
          </a:p>
        </p:txBody>
      </p:sp>
      <p:sp>
        <p:nvSpPr>
          <p:cNvPr id="5" name="Text 2"/>
          <p:cNvSpPr txBox="1"/>
          <p:nvPr/>
        </p:nvSpPr>
        <p:spPr>
          <a:xfrm>
            <a:off x="551688" y="1714764"/>
            <a:ext cx="5279960" cy="393954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>
              <a:lnSpc>
                <a:spcPts val="1967"/>
              </a:lnSpc>
            </a:pPr>
            <a:r>
              <a:rPr lang="ru-BY" sz="1800" b="1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Диалогическая модель</a:t>
            </a:r>
            <a:r>
              <a:rPr lang="ru-BY" sz="18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отношения человека к природе основана на представлении о взаимодействии и коммуникации между человеком и природой.</a:t>
            </a:r>
            <a:br>
              <a:rPr lang="ru-BY" sz="18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ru-BY" sz="18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BY" sz="18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В этой модели природа воспринимается как партнер и субъект взаимодействия, а не просто объект.</a:t>
            </a:r>
          </a:p>
          <a:p>
            <a:pPr>
              <a:lnSpc>
                <a:spcPts val="1967"/>
              </a:lnSpc>
            </a:pPr>
            <a:br>
              <a:rPr lang="ru-BY" kern="1800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BY" sz="1800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Человек стремится к установлению гармоничной и взаимовыгодной коммуникации с природой, осознавая свою ответственность за сохранение и бережное отношение к окружающей среде.</a:t>
            </a:r>
            <a:endParaRPr lang="ru-BY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1967"/>
              </a:lnSpc>
              <a:buNone/>
            </a:pPr>
            <a:endParaRPr lang="en-US" sz="16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3">
            <a:extLst>
              <a:ext uri="{FF2B5EF4-FFF2-40B4-BE49-F238E27FC236}">
                <a16:creationId xmlns:a16="http://schemas.microsoft.com/office/drawing/2014/main" id="{7B25EC17-0E90-3A23-F575-B91674B3D146}"/>
              </a:ext>
            </a:extLst>
          </p:cNvPr>
          <p:cNvSpPr txBox="1"/>
          <p:nvPr/>
        </p:nvSpPr>
        <p:spPr>
          <a:xfrm>
            <a:off x="612648" y="472601"/>
            <a:ext cx="6575188" cy="83099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r>
              <a:rPr lang="ru-BY" sz="2400" b="1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Глобальные проблемы в системе «человек-общество-природа»</a:t>
            </a:r>
            <a:endParaRPr lang="ru-BY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447F7-2B67-A0E4-D4A1-0C3503625EEB}"/>
              </a:ext>
            </a:extLst>
          </p:cNvPr>
          <p:cNvSpPr txBox="1"/>
          <p:nvPr/>
        </p:nvSpPr>
        <p:spPr>
          <a:xfrm>
            <a:off x="612648" y="190163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sz="2000" kern="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1. политические проблемы </a:t>
            </a:r>
            <a:endParaRPr lang="ru-BY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9DA451-52D7-ED39-5A41-07772BAE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2575034"/>
            <a:ext cx="5038325" cy="34428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28BF5B-53D1-9D20-D62D-0ECFFDE6B18C}"/>
              </a:ext>
            </a:extLst>
          </p:cNvPr>
          <p:cNvSpPr txBox="1"/>
          <p:nvPr/>
        </p:nvSpPr>
        <p:spPr>
          <a:xfrm>
            <a:off x="6096000" y="174774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sz="2000" kern="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ru-RU" sz="2000" kern="1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BY" sz="2000" kern="1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роблемы развития стран "третьего мира" и преодоления отсталости</a:t>
            </a:r>
            <a:endParaRPr lang="ru-BY" sz="20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443E578-BBB2-393F-1F0D-5DB5F462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0" y="2575034"/>
            <a:ext cx="3175000" cy="3111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73A584-C02F-0EF8-929A-659FE813179A}"/>
              </a:ext>
            </a:extLst>
          </p:cNvPr>
          <p:cNvSpPr txBox="1"/>
          <p:nvPr/>
        </p:nvSpPr>
        <p:spPr>
          <a:xfrm>
            <a:off x="578069" y="38628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sz="2400" b="1" kern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Глобальные проблемы в системе «человек-общество-природа»</a:t>
            </a:r>
            <a:endParaRPr lang="ru-BY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24472-C914-E452-EE66-1CC0DC52D642}"/>
              </a:ext>
            </a:extLst>
          </p:cNvPr>
          <p:cNvSpPr txBox="1"/>
          <p:nvPr/>
        </p:nvSpPr>
        <p:spPr>
          <a:xfrm>
            <a:off x="578069" y="167040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sz="2000" kern="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3. проблемы ресурсообеспечения</a:t>
            </a:r>
            <a:r>
              <a:rPr lang="ru-BY" sz="2000" dirty="0">
                <a:effectLst/>
              </a:rPr>
              <a:t> </a:t>
            </a:r>
            <a:endParaRPr lang="ru-BY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448F2-5FFC-B45E-EC2C-C2B425514BF4}"/>
              </a:ext>
            </a:extLst>
          </p:cNvPr>
          <p:cNvSpPr txBox="1"/>
          <p:nvPr/>
        </p:nvSpPr>
        <p:spPr>
          <a:xfrm>
            <a:off x="6989379" y="167040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sz="2000" kern="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4. социальные проблемы </a:t>
            </a:r>
            <a:endParaRPr lang="ru-BY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3290CB-97E8-E244-6353-5B7D1C3A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63" y="2632256"/>
            <a:ext cx="5385238" cy="35901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67E38A1-8BFE-D2DF-D48A-9A00833B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2632255"/>
            <a:ext cx="5385238" cy="3590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89DE4-29F2-CF66-09CB-46AD35AAB207}"/>
              </a:ext>
            </a:extLst>
          </p:cNvPr>
          <p:cNvSpPr txBox="1"/>
          <p:nvPr/>
        </p:nvSpPr>
        <p:spPr>
          <a:xfrm>
            <a:off x="3048000" y="44934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kern="1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BY" sz="2000" kern="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экологические проблемы </a:t>
            </a:r>
            <a:endParaRPr lang="ru-BY" sz="2000" dirty="0"/>
          </a:p>
          <a:p>
            <a:pPr lvl="0"/>
            <a:endParaRPr lang="ru-BY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48F574-5A84-A82F-4828-592C3BFC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8" y="1046929"/>
            <a:ext cx="3662856" cy="3662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E0C6AB-16F7-EC4A-D133-C5AFBC0F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9" y="2200275"/>
            <a:ext cx="4925085" cy="32964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AF6F0A-E757-753D-F74C-91743A2F7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908" y="2836452"/>
            <a:ext cx="3662856" cy="3662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805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361" b="35361"/>
          <a:stretch/>
        </p:blipFill>
        <p:spPr>
          <a:xfrm>
            <a:off x="612648" y="612648"/>
            <a:ext cx="11018520" cy="32278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 0"/>
          <p:cNvSpPr txBox="1"/>
          <p:nvPr/>
        </p:nvSpPr>
        <p:spPr>
          <a:xfrm>
            <a:off x="5568696" y="4828032"/>
            <a:ext cx="2923654" cy="1444428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7"/>
              </a:lnSpc>
              <a:buNone/>
            </a:pPr>
            <a:r>
              <a:rPr lang="en-US" sz="1373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Вырубка лесов ведёт к деградации почвенной структуры, снижению уровня грунтовых вод, эрозии почвы, ухудшению качества атмосферного воздуха и увеличению риска возникновения природных катаклизмов.</a:t>
            </a:r>
            <a:endParaRPr lang="en-US" sz="1373" dirty="0"/>
          </a:p>
        </p:txBody>
      </p:sp>
      <p:sp>
        <p:nvSpPr>
          <p:cNvPr id="4" name="Text 1"/>
          <p:cNvSpPr txBox="1"/>
          <p:nvPr/>
        </p:nvSpPr>
        <p:spPr>
          <a:xfrm>
            <a:off x="8686800" y="5065776"/>
            <a:ext cx="2923654" cy="825388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719"/>
              </a:lnSpc>
              <a:buNone/>
            </a:pPr>
            <a:r>
              <a:rPr lang="en-US" sz="1433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Загрязнение окружающей среды, включая воздух, воду и землю, оказывает негативное воздействие на здоровье людей.</a:t>
            </a:r>
            <a:endParaRPr lang="en-US" sz="1433" dirty="0"/>
          </a:p>
        </p:txBody>
      </p:sp>
      <p:sp>
        <p:nvSpPr>
          <p:cNvPr id="5" name="Text 2"/>
          <p:cNvSpPr txBox="1"/>
          <p:nvPr/>
        </p:nvSpPr>
        <p:spPr>
          <a:xfrm>
            <a:off x="612648" y="4160520"/>
            <a:ext cx="4415809" cy="825388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296"/>
              </a:lnSpc>
              <a:buNone/>
            </a:pPr>
            <a:r>
              <a:rPr lang="en-US" sz="3021" b="1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Охрана природы и биоразнообразия</a:t>
            </a:r>
            <a:endParaRPr lang="en-US" sz="3021" dirty="0"/>
          </a:p>
        </p:txBody>
      </p:sp>
      <p:sp>
        <p:nvSpPr>
          <p:cNvPr id="6" name="Text 3"/>
          <p:cNvSpPr txBox="1"/>
          <p:nvPr/>
        </p:nvSpPr>
        <p:spPr>
          <a:xfrm>
            <a:off x="5568696" y="4039139"/>
            <a:ext cx="2923654" cy="48552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80"/>
              </a:lnSpc>
              <a:buNone/>
            </a:pPr>
            <a:r>
              <a:rPr lang="en-US" sz="1611" b="1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Вырубка лесов и последствия для экосистем</a:t>
            </a:r>
            <a:endParaRPr lang="en-US" sz="1611" dirty="0"/>
          </a:p>
        </p:txBody>
      </p:sp>
      <p:sp>
        <p:nvSpPr>
          <p:cNvPr id="7" name="Text 4"/>
          <p:cNvSpPr txBox="1"/>
          <p:nvPr/>
        </p:nvSpPr>
        <p:spPr>
          <a:xfrm>
            <a:off x="8686800" y="3987259"/>
            <a:ext cx="2923654" cy="7282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50"/>
              </a:lnSpc>
              <a:buNone/>
            </a:pPr>
            <a:r>
              <a:rPr lang="en-US" sz="1671" b="1" dirty="0">
                <a:solidFill>
                  <a:srgbClr val="25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Загрязнение окружающей среды и его влияние на здоровье людей.</a:t>
            </a:r>
            <a:endParaRPr lang="en-US" sz="167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336</Words>
  <Application>Microsoft Macintosh PowerPoint</Application>
  <PresentationFormat>Широкоэкранный</PresentationFormat>
  <Paragraphs>45</Paragraphs>
  <Slides>12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Georgia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375333348449</cp:lastModifiedBy>
  <cp:revision>3</cp:revision>
  <dcterms:created xsi:type="dcterms:W3CDTF">2024-05-16T20:22:55Z</dcterms:created>
  <dcterms:modified xsi:type="dcterms:W3CDTF">2024-05-16T21:37:24Z</dcterms:modified>
</cp:coreProperties>
</file>